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ja-JP"/>
    </a:defPPr>
    <a:lvl1pPr marL="0" algn="l" defTabSz="64008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72" y="-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92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29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18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5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48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13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9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14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CE39D-2ABB-B345-8224-810BA3326FA1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C1DD3-F4F2-0444-B3F9-5EF39D291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27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4008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テキスト ボックス 57"/>
          <p:cNvSpPr txBox="1"/>
          <p:nvPr/>
        </p:nvSpPr>
        <p:spPr>
          <a:xfrm>
            <a:off x="4832102" y="328023"/>
            <a:ext cx="3137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就業基礎力育成計画シート</a:t>
            </a:r>
            <a:endParaRPr kumimoji="1" lang="ja-JP" altLang="en-US" sz="20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68648" y="1056501"/>
            <a:ext cx="12008320" cy="8002832"/>
            <a:chOff x="441152" y="1056501"/>
            <a:chExt cx="12008320" cy="8002832"/>
          </a:xfrm>
        </p:grpSpPr>
        <p:sp>
          <p:nvSpPr>
            <p:cNvPr id="57" name="正方形/長方形 56"/>
            <p:cNvSpPr/>
            <p:nvPr/>
          </p:nvSpPr>
          <p:spPr>
            <a:xfrm>
              <a:off x="10937304" y="2336800"/>
              <a:ext cx="1512168" cy="519853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6472808" y="2336800"/>
              <a:ext cx="1512168" cy="519853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457200" y="7968952"/>
              <a:ext cx="11971867" cy="109038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457200" y="4944699"/>
              <a:ext cx="1524000" cy="393700"/>
            </a:xfrm>
            <a:prstGeom prst="rect">
              <a:avLst/>
            </a:prstGeom>
            <a:solidFill>
              <a:srgbClr val="DBEE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57200" y="2336800"/>
              <a:ext cx="1524000" cy="393700"/>
            </a:xfrm>
            <a:prstGeom prst="rect">
              <a:avLst/>
            </a:prstGeom>
            <a:solidFill>
              <a:srgbClr val="DBEEF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457200" y="3119016"/>
              <a:ext cx="1524000" cy="1825600"/>
            </a:xfrm>
            <a:prstGeom prst="rect">
              <a:avLst/>
            </a:prstGeom>
            <a:solidFill>
              <a:srgbClr val="DBEEF4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57200" y="5711304"/>
              <a:ext cx="1524000" cy="1824029"/>
            </a:xfrm>
            <a:prstGeom prst="rect">
              <a:avLst/>
            </a:prstGeom>
            <a:solidFill>
              <a:srgbClr val="DBEEF4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7984976" y="2336800"/>
              <a:ext cx="2965028" cy="519853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981200" y="2336800"/>
              <a:ext cx="4491608" cy="519853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57200" y="1828800"/>
              <a:ext cx="11971867" cy="5706533"/>
            </a:xfrm>
            <a:prstGeom prst="rect">
              <a:avLst/>
            </a:prstGeom>
            <a:noFill/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57200" y="7704667"/>
              <a:ext cx="11971867" cy="1354666"/>
            </a:xfrm>
            <a:prstGeom prst="rect">
              <a:avLst/>
            </a:prstGeom>
            <a:noFill/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457200" y="2336800"/>
              <a:ext cx="11971867" cy="0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457200" y="4944616"/>
              <a:ext cx="11971867" cy="0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457200" y="7968952"/>
              <a:ext cx="11971867" cy="0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457200" y="8231584"/>
              <a:ext cx="11971867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3467100" y="2082800"/>
              <a:ext cx="8961967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1981200" y="1828800"/>
              <a:ext cx="0" cy="5706533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3473872" y="1828800"/>
              <a:ext cx="0" cy="5706533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7984976" y="1828800"/>
              <a:ext cx="0" cy="5706533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4960640" y="2082800"/>
              <a:ext cx="0" cy="5452533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472808" y="2082800"/>
              <a:ext cx="0" cy="5452533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9471744" y="2082800"/>
              <a:ext cx="0" cy="5452533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10950004" y="2082800"/>
              <a:ext cx="0" cy="5452533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4483100" y="7968952"/>
              <a:ext cx="0" cy="1090381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8489032" y="7968952"/>
              <a:ext cx="0" cy="1090381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457200" y="2730500"/>
              <a:ext cx="15240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457200" y="3119016"/>
              <a:ext cx="15240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457200" y="3623072"/>
              <a:ext cx="15240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457200" y="4296544"/>
              <a:ext cx="15240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457200" y="5330056"/>
              <a:ext cx="15240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457200" y="5711304"/>
              <a:ext cx="15240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457200" y="6228060"/>
              <a:ext cx="15240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457200" y="6888832"/>
              <a:ext cx="1524000" cy="0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558800" y="1308100"/>
              <a:ext cx="3276600" cy="0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312568" y="1308100"/>
              <a:ext cx="3276600" cy="0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8128992" y="1308100"/>
              <a:ext cx="3276600" cy="0"/>
            </a:xfrm>
            <a:prstGeom prst="line">
              <a:avLst/>
            </a:prstGeom>
            <a:ln w="952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正方形/長方形 42"/>
            <p:cNvSpPr/>
            <p:nvPr/>
          </p:nvSpPr>
          <p:spPr>
            <a:xfrm>
              <a:off x="6159500" y="1587500"/>
              <a:ext cx="825500" cy="152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8201000" y="1587500"/>
              <a:ext cx="825500" cy="152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0289232" y="1587500"/>
              <a:ext cx="825500" cy="152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/>
            <p:cNvCxnSpPr/>
            <p:nvPr/>
          </p:nvCxnSpPr>
          <p:spPr>
            <a:xfrm>
              <a:off x="1244600" y="2730500"/>
              <a:ext cx="0" cy="892572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1244600" y="5330056"/>
              <a:ext cx="0" cy="892572"/>
            </a:xfrm>
            <a:prstGeom prst="line">
              <a:avLst/>
            </a:prstGeom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/>
            <p:cNvSpPr txBox="1"/>
            <p:nvPr/>
          </p:nvSpPr>
          <p:spPr>
            <a:xfrm>
              <a:off x="491952" y="1056501"/>
              <a:ext cx="11721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/>
                <a:t>育成対象者氏名</a:t>
              </a:r>
              <a:endParaRPr kumimoji="1" lang="ja-JP" altLang="en-US" sz="1100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4312568" y="1056501"/>
              <a:ext cx="13131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/>
                <a:t>就業先担当者氏名</a:t>
              </a:r>
              <a:endParaRPr kumimoji="1" lang="ja-JP" altLang="en-US" sz="1100" dirty="0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8128992" y="1056501"/>
              <a:ext cx="145424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/>
                <a:t>派遣会社担当者氏名</a:t>
              </a:r>
              <a:endParaRPr kumimoji="1" lang="ja-JP" altLang="en-US" sz="1100" dirty="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6950074" y="1531640"/>
              <a:ext cx="11079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/>
                <a:t>育成対象者記入欄</a:t>
              </a:r>
              <a:endParaRPr kumimoji="1" lang="ja-JP" altLang="en-US" sz="900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9001596" y="1531640"/>
              <a:ext cx="12234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/>
                <a:t>就業先担当者記入欄</a:t>
              </a:r>
              <a:endParaRPr kumimoji="1" lang="ja-JP" altLang="en-US" sz="900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1089828" y="1531640"/>
              <a:ext cx="13388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 smtClean="0"/>
                <a:t>派遣会社担当者記入欄</a:t>
              </a:r>
              <a:endParaRPr kumimoji="1" lang="ja-JP" altLang="en-US" sz="900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55452" y="1890688"/>
              <a:ext cx="12125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 smtClean="0"/>
                <a:t>伸ばしたいチカラ</a:t>
              </a:r>
              <a:endParaRPr kumimoji="1" lang="en-US" altLang="ja-JP" sz="1000" dirty="0" smtClean="0"/>
            </a:p>
            <a:p>
              <a:pPr algn="ctr"/>
              <a:r>
                <a:rPr lang="ja-JP" altLang="en-US" sz="1000" dirty="0" smtClean="0"/>
                <a:t>（どれかにチェック）</a:t>
              </a:r>
              <a:endParaRPr kumimoji="1" lang="ja-JP" altLang="en-US" sz="1000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2131120" y="1966888"/>
              <a:ext cx="11755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/>
                <a:t>取り組む推奨行動</a:t>
              </a:r>
              <a:endParaRPr kumimoji="1" lang="ja-JP" altLang="en-US" sz="1000" dirty="0"/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3734721" y="2089998"/>
              <a:ext cx="9845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/>
                <a:t>実際できた</a:t>
              </a:r>
              <a:r>
                <a:rPr kumimoji="1" lang="ja-JP" altLang="en-US" sz="1000" dirty="0" smtClean="0"/>
                <a:t>こと</a:t>
              </a:r>
              <a:endParaRPr kumimoji="1" lang="ja-JP" altLang="en-US" sz="1000" dirty="0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5138564" y="2076996"/>
              <a:ext cx="12105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/>
                <a:t>感想・気付いたこと</a:t>
              </a:r>
              <a:endParaRPr kumimoji="1" lang="ja-JP" altLang="en-US" sz="1000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6566024" y="2076996"/>
              <a:ext cx="134233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/>
                <a:t>就業先担当者コメント</a:t>
              </a:r>
              <a:endParaRPr kumimoji="1" lang="ja-JP" altLang="en-US" sz="1000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8217041" y="2076996"/>
              <a:ext cx="9845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/>
                <a:t>実際できた</a:t>
              </a:r>
              <a:r>
                <a:rPr kumimoji="1" lang="ja-JP" altLang="en-US" sz="1000" dirty="0" smtClean="0"/>
                <a:t>こと</a:t>
              </a:r>
              <a:endParaRPr kumimoji="1" lang="ja-JP" altLang="en-US" sz="1000" dirty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9615760" y="2076996"/>
              <a:ext cx="121058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/>
                <a:t>感想・気付いたこと</a:t>
              </a:r>
              <a:endParaRPr kumimoji="1" lang="ja-JP" altLang="en-US" sz="1000" dirty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11043220" y="2076996"/>
              <a:ext cx="134233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 smtClean="0"/>
                <a:t>就業先担当者コメント</a:t>
              </a:r>
              <a:endParaRPr kumimoji="1" lang="ja-JP" altLang="en-US" sz="1000" dirty="0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4269780" y="1822872"/>
              <a:ext cx="27799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3</a:t>
              </a:r>
              <a:r>
                <a:rPr lang="ja-JP" altLang="en-US" sz="1000" dirty="0" smtClean="0"/>
                <a:t>ヶ月後の育成状況（記入日　　　年　　月　　日）</a:t>
              </a:r>
              <a:endParaRPr kumimoji="1" lang="ja-JP" altLang="en-US" sz="1000" dirty="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8777064" y="1822872"/>
              <a:ext cx="27799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/>
                <a:t>6</a:t>
              </a:r>
              <a:r>
                <a:rPr lang="ja-JP" altLang="en-US" sz="1000" dirty="0" smtClean="0"/>
                <a:t>ヶ月後の育成状況（記入日　　　年　　月　　日）</a:t>
              </a:r>
              <a:endParaRPr kumimoji="1" lang="ja-JP" altLang="en-US" sz="1000" dirty="0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559555" y="2725068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 smtClean="0"/>
                <a:t>現在の</a:t>
              </a:r>
              <a:endParaRPr kumimoji="1" lang="en-US" altLang="ja-JP" sz="1000" dirty="0" smtClean="0"/>
            </a:p>
            <a:p>
              <a:pPr algn="ctr"/>
              <a:r>
                <a:rPr kumimoji="1" lang="ja-JP" altLang="en-US" sz="1000" dirty="0" smtClean="0"/>
                <a:t>レベル</a:t>
              </a:r>
              <a:endParaRPr kumimoji="1" lang="ja-JP" altLang="en-US" sz="1000" dirty="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221628" y="2725068"/>
              <a:ext cx="7958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 smtClean="0"/>
                <a:t>目標にする</a:t>
              </a:r>
              <a:endParaRPr kumimoji="1" lang="en-US" altLang="ja-JP" sz="1000" dirty="0" smtClean="0"/>
            </a:p>
            <a:p>
              <a:pPr algn="ctr"/>
              <a:r>
                <a:rPr kumimoji="1" lang="ja-JP" altLang="en-US" sz="1000" dirty="0" smtClean="0"/>
                <a:t>レベル</a:t>
              </a:r>
              <a:endParaRPr kumimoji="1" lang="ja-JP" altLang="en-US" sz="1000" dirty="0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34155" y="5317356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 smtClean="0"/>
                <a:t>現在の</a:t>
              </a:r>
              <a:endParaRPr kumimoji="1" lang="en-US" altLang="ja-JP" sz="1000" dirty="0" smtClean="0"/>
            </a:p>
            <a:p>
              <a:pPr algn="ctr"/>
              <a:r>
                <a:rPr kumimoji="1" lang="ja-JP" altLang="en-US" sz="1000" dirty="0" smtClean="0"/>
                <a:t>レベル</a:t>
              </a:r>
              <a:endParaRPr kumimoji="1" lang="ja-JP" altLang="en-US" sz="1000" dirty="0"/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1196228" y="5317356"/>
              <a:ext cx="7958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000" dirty="0" smtClean="0"/>
                <a:t>目標にする</a:t>
              </a:r>
              <a:endParaRPr kumimoji="1" lang="en-US" altLang="ja-JP" sz="1000" dirty="0" smtClean="0"/>
            </a:p>
            <a:p>
              <a:pPr algn="ctr"/>
              <a:r>
                <a:rPr kumimoji="1" lang="ja-JP" altLang="en-US" sz="1000" dirty="0" smtClean="0"/>
                <a:t>レベル</a:t>
              </a:r>
              <a:endParaRPr kumimoji="1" lang="ja-JP" altLang="en-US" sz="1000" dirty="0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441152" y="3618880"/>
              <a:ext cx="992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3</a:t>
              </a:r>
              <a:r>
                <a:rPr kumimoji="1" lang="ja-JP" altLang="en-US" sz="1000" dirty="0" smtClean="0"/>
                <a:t>ヶ月後の目標</a:t>
              </a:r>
              <a:endParaRPr kumimoji="1" lang="ja-JP" altLang="en-US" sz="1000" dirty="0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441152" y="4296544"/>
              <a:ext cx="992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/>
                <a:t>6</a:t>
              </a:r>
              <a:r>
                <a:rPr kumimoji="1" lang="ja-JP" altLang="en-US" sz="1000" dirty="0" smtClean="0"/>
                <a:t>ヶ月後の目標</a:t>
              </a:r>
              <a:endParaRPr kumimoji="1" lang="ja-JP" altLang="en-US" sz="1000" dirty="0"/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41152" y="6206976"/>
              <a:ext cx="992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3</a:t>
              </a:r>
              <a:r>
                <a:rPr kumimoji="1" lang="ja-JP" altLang="en-US" sz="1000" dirty="0" smtClean="0"/>
                <a:t>ヶ月後の目標</a:t>
              </a:r>
              <a:endParaRPr kumimoji="1" lang="ja-JP" altLang="en-US" sz="1000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441152" y="6884640"/>
              <a:ext cx="9925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/>
                <a:t>6</a:t>
              </a:r>
              <a:r>
                <a:rPr kumimoji="1" lang="ja-JP" altLang="en-US" sz="1000" dirty="0" smtClean="0"/>
                <a:t>ヶ月後の目標</a:t>
              </a:r>
              <a:endParaRPr kumimoji="1" lang="ja-JP" altLang="en-US" sz="1000" dirty="0"/>
            </a:p>
          </p:txBody>
        </p:sp>
        <p:grpSp>
          <p:nvGrpSpPr>
            <p:cNvPr id="104" name="図形グループ 103"/>
            <p:cNvGrpSpPr/>
            <p:nvPr/>
          </p:nvGrpSpPr>
          <p:grpSpPr>
            <a:xfrm>
              <a:off x="542754" y="2362768"/>
              <a:ext cx="1336732" cy="338554"/>
              <a:chOff x="542754" y="2362768"/>
              <a:chExt cx="1336732" cy="338554"/>
            </a:xfrm>
          </p:grpSpPr>
          <p:sp>
            <p:nvSpPr>
              <p:cNvPr id="84" name="正方形/長方形 83"/>
              <p:cNvSpPr/>
              <p:nvPr/>
            </p:nvSpPr>
            <p:spPr>
              <a:xfrm>
                <a:off x="542754" y="2480732"/>
                <a:ext cx="126114" cy="126114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テキスト ボックス 84"/>
              <p:cNvSpPr txBox="1"/>
              <p:nvPr/>
            </p:nvSpPr>
            <p:spPr>
              <a:xfrm>
                <a:off x="622299" y="2362768"/>
                <a:ext cx="218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>
                    <a:latin typeface="Optima"/>
                    <a:cs typeface="Optima"/>
                  </a:rPr>
                  <a:t>L</a:t>
                </a:r>
                <a:endParaRPr kumimoji="1" lang="ja-JP" altLang="en-US" sz="1600" b="1" dirty="0">
                  <a:latin typeface="Optima"/>
                  <a:cs typeface="Optima"/>
                </a:endParaRPr>
              </a:p>
            </p:txBody>
          </p:sp>
          <p:sp>
            <p:nvSpPr>
              <p:cNvPr id="98" name="正方形/長方形 97"/>
              <p:cNvSpPr/>
              <p:nvPr/>
            </p:nvSpPr>
            <p:spPr>
              <a:xfrm>
                <a:off x="911258" y="2480732"/>
                <a:ext cx="126114" cy="126114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テキスト ボックス 98"/>
              <p:cNvSpPr txBox="1"/>
              <p:nvPr/>
            </p:nvSpPr>
            <p:spPr>
              <a:xfrm>
                <a:off x="982336" y="2362768"/>
                <a:ext cx="218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>
                    <a:latin typeface="Optima"/>
                    <a:cs typeface="Optima"/>
                  </a:rPr>
                  <a:t>I</a:t>
                </a:r>
                <a:endParaRPr kumimoji="1" lang="ja-JP" altLang="en-US" sz="1600" b="1" dirty="0">
                  <a:latin typeface="Optima"/>
                  <a:cs typeface="Optima"/>
                </a:endParaRP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1246827" y="2480732"/>
                <a:ext cx="126114" cy="126114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1317905" y="2362768"/>
                <a:ext cx="218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>
                    <a:latin typeface="Optima"/>
                    <a:cs typeface="Optima"/>
                  </a:rPr>
                  <a:t>A</a:t>
                </a:r>
                <a:endParaRPr kumimoji="1" lang="ja-JP" altLang="en-US" sz="1600" b="1" dirty="0">
                  <a:latin typeface="Optima"/>
                  <a:cs typeface="Optima"/>
                </a:endParaRPr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1589930" y="2480732"/>
                <a:ext cx="126114" cy="126114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1661008" y="2362768"/>
                <a:ext cx="218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>
                    <a:latin typeface="Optima"/>
                    <a:cs typeface="Optima"/>
                  </a:rPr>
                  <a:t>S</a:t>
                </a:r>
                <a:endParaRPr kumimoji="1" lang="ja-JP" altLang="en-US" sz="1600" b="1" dirty="0">
                  <a:latin typeface="Optima"/>
                  <a:cs typeface="Optima"/>
                </a:endParaRPr>
              </a:p>
            </p:txBody>
          </p:sp>
        </p:grpSp>
        <p:grpSp>
          <p:nvGrpSpPr>
            <p:cNvPr id="105" name="図形グループ 104"/>
            <p:cNvGrpSpPr/>
            <p:nvPr/>
          </p:nvGrpSpPr>
          <p:grpSpPr>
            <a:xfrm>
              <a:off x="542754" y="4970017"/>
              <a:ext cx="1336732" cy="338554"/>
              <a:chOff x="542754" y="2362768"/>
              <a:chExt cx="1336732" cy="338554"/>
            </a:xfrm>
          </p:grpSpPr>
          <p:sp>
            <p:nvSpPr>
              <p:cNvPr id="106" name="正方形/長方形 105"/>
              <p:cNvSpPr/>
              <p:nvPr/>
            </p:nvSpPr>
            <p:spPr>
              <a:xfrm>
                <a:off x="542754" y="2480732"/>
                <a:ext cx="126114" cy="126114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テキスト ボックス 106"/>
              <p:cNvSpPr txBox="1"/>
              <p:nvPr/>
            </p:nvSpPr>
            <p:spPr>
              <a:xfrm>
                <a:off x="622299" y="2362768"/>
                <a:ext cx="218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>
                    <a:latin typeface="Optima"/>
                    <a:cs typeface="Optima"/>
                  </a:rPr>
                  <a:t>L</a:t>
                </a:r>
                <a:endParaRPr kumimoji="1" lang="ja-JP" altLang="en-US" sz="1600" b="1" dirty="0">
                  <a:latin typeface="Optima"/>
                  <a:cs typeface="Optima"/>
                </a:endParaRPr>
              </a:p>
            </p:txBody>
          </p:sp>
          <p:sp>
            <p:nvSpPr>
              <p:cNvPr id="108" name="正方形/長方形 107"/>
              <p:cNvSpPr/>
              <p:nvPr/>
            </p:nvSpPr>
            <p:spPr>
              <a:xfrm>
                <a:off x="911258" y="2480732"/>
                <a:ext cx="126114" cy="126114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テキスト ボックス 108"/>
              <p:cNvSpPr txBox="1"/>
              <p:nvPr/>
            </p:nvSpPr>
            <p:spPr>
              <a:xfrm>
                <a:off x="982336" y="2362768"/>
                <a:ext cx="218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>
                    <a:latin typeface="Optima"/>
                    <a:cs typeface="Optima"/>
                  </a:rPr>
                  <a:t>I</a:t>
                </a:r>
                <a:endParaRPr kumimoji="1" lang="ja-JP" altLang="en-US" sz="1600" b="1" dirty="0">
                  <a:latin typeface="Optima"/>
                  <a:cs typeface="Optima"/>
                </a:endParaRPr>
              </a:p>
            </p:txBody>
          </p:sp>
          <p:sp>
            <p:nvSpPr>
              <p:cNvPr id="110" name="正方形/長方形 109"/>
              <p:cNvSpPr/>
              <p:nvPr/>
            </p:nvSpPr>
            <p:spPr>
              <a:xfrm>
                <a:off x="1246827" y="2480732"/>
                <a:ext cx="126114" cy="126114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1317905" y="2362768"/>
                <a:ext cx="218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>
                    <a:latin typeface="Optima"/>
                    <a:cs typeface="Optima"/>
                  </a:rPr>
                  <a:t>A</a:t>
                </a:r>
                <a:endParaRPr kumimoji="1" lang="ja-JP" altLang="en-US" sz="1600" b="1" dirty="0">
                  <a:latin typeface="Optima"/>
                  <a:cs typeface="Optima"/>
                </a:endParaRPr>
              </a:p>
            </p:txBody>
          </p:sp>
          <p:sp>
            <p:nvSpPr>
              <p:cNvPr id="112" name="正方形/長方形 111"/>
              <p:cNvSpPr/>
              <p:nvPr/>
            </p:nvSpPr>
            <p:spPr>
              <a:xfrm>
                <a:off x="1589930" y="2480732"/>
                <a:ext cx="126114" cy="126114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テキスト ボックス 112"/>
              <p:cNvSpPr txBox="1"/>
              <p:nvPr/>
            </p:nvSpPr>
            <p:spPr>
              <a:xfrm>
                <a:off x="1661008" y="2362768"/>
                <a:ext cx="218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 smtClean="0">
                    <a:latin typeface="Optima"/>
                    <a:cs typeface="Optima"/>
                  </a:rPr>
                  <a:t>S</a:t>
                </a:r>
                <a:endParaRPr kumimoji="1" lang="ja-JP" altLang="en-US" sz="1600" b="1" dirty="0">
                  <a:latin typeface="Optima"/>
                  <a:cs typeface="Optima"/>
                </a:endParaRPr>
              </a:p>
            </p:txBody>
          </p:sp>
        </p:grpSp>
        <p:sp>
          <p:nvSpPr>
            <p:cNvPr id="114" name="テキスト ボックス 113"/>
            <p:cNvSpPr txBox="1"/>
            <p:nvPr/>
          </p:nvSpPr>
          <p:spPr>
            <a:xfrm>
              <a:off x="1241538" y="7968952"/>
              <a:ext cx="2447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 smtClean="0"/>
                <a:t>計画作成直後（記入日　　　年　　月　　日）</a:t>
              </a:r>
              <a:endParaRPr kumimoji="1" lang="ja-JP" altLang="en-US" sz="1000" dirty="0"/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4960640" y="7752928"/>
              <a:ext cx="22264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 smtClean="0"/>
                <a:t>派遣会社担当者からのアドバイスなど</a:t>
              </a:r>
              <a:endParaRPr kumimoji="1" lang="ja-JP" altLang="en-US" sz="1000" dirty="0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5320680" y="7968952"/>
              <a:ext cx="20996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 smtClean="0"/>
                <a:t>3</a:t>
              </a:r>
              <a:r>
                <a:rPr lang="ja-JP" altLang="en-US" sz="1000" dirty="0" smtClean="0"/>
                <a:t>ヶ月後（記入日　　　年　　月　　日）</a:t>
              </a:r>
              <a:endParaRPr kumimoji="1" lang="ja-JP" altLang="en-US" sz="1000" dirty="0"/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9281120" y="7968952"/>
              <a:ext cx="2086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 smtClean="0"/>
                <a:t>6</a:t>
              </a:r>
              <a:r>
                <a:rPr lang="ja-JP" altLang="en-US" sz="1000" dirty="0" smtClean="0"/>
                <a:t>ヶ月後（記入日　　　年　　月　　日）</a:t>
              </a:r>
              <a:endParaRPr kumimoji="1" lang="ja-JP" altLang="en-US" sz="1000" dirty="0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2030139" y="2362768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（例：相手の話を腰を折らずに最後まで聞く）</a:t>
            </a:r>
            <a:endParaRPr kumimoji="1" lang="ja-JP" altLang="en-US" sz="100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517900" y="2362768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（例：上司や同僚の話を途中で遮らず最後まで聞くことができた）</a:t>
            </a:r>
            <a:endParaRPr kumimoji="1" lang="ja-JP" altLang="en-US" sz="10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999574" y="2362851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（例：指示された仕事の背景や目的まで理解することができた）</a:t>
            </a:r>
            <a:endParaRPr kumimoji="1" lang="ja-JP" altLang="en-US" sz="10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512360" y="2362851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（例：依頼した仕事の完成度があがった）</a:t>
            </a:r>
            <a:endParaRPr kumimoji="1" lang="ja-JP" altLang="en-US" sz="10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029258" y="2375550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（例：話を最後まで聞いてから、わからないことを確認するようにした）</a:t>
            </a:r>
            <a:endParaRPr kumimoji="1" lang="ja-JP" altLang="en-US" sz="1000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9529337" y="2362851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（例：ひとつの仕事を仕上げる時間が早くなった）</a:t>
            </a:r>
            <a:endParaRPr kumimoji="1" lang="ja-JP" altLang="en-US" sz="10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0996053" y="2336800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（例：不必要な質問をすることがなくなり、仕事を安心してまかせられるようになった）</a:t>
            </a:r>
            <a:endParaRPr kumimoji="1" lang="ja-JP" altLang="en-US" sz="10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039007" y="4953684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（例：自分のストレスに対する対処にしかたについて、改善点がないか、上司</a:t>
            </a:r>
            <a:r>
              <a:rPr kumimoji="1" lang="en-US" altLang="ja-JP" sz="1000" dirty="0" smtClean="0"/>
              <a:t>h</a:t>
            </a:r>
            <a:r>
              <a:rPr kumimoji="1" lang="ja-JP" altLang="en-US" sz="1000" dirty="0" smtClean="0"/>
              <a:t>やまわりの人に聞いてみる）</a:t>
            </a:r>
            <a:endParaRPr kumimoji="1" lang="ja-JP" altLang="en-US" sz="1000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3538475" y="4953684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（例：日頃の自分の態度に問題がないか聞いてみた）</a:t>
            </a:r>
            <a:endParaRPr kumimoji="1" lang="ja-JP" altLang="en-US" sz="1000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5018004" y="4953684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（例：忙し</a:t>
            </a:r>
            <a:r>
              <a:rPr lang="ja-JP" altLang="en-US" sz="1000" dirty="0" smtClean="0"/>
              <a:t>いときに仕事を依頼さ</a:t>
            </a:r>
            <a:r>
              <a:rPr kumimoji="1" lang="ja-JP" altLang="en-US" sz="1000" dirty="0" smtClean="0"/>
              <a:t>れると受け答えが乱暴になっていることに気付いた）</a:t>
            </a:r>
            <a:endParaRPr kumimoji="1" lang="ja-JP" altLang="en-US" sz="100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6539856" y="4970017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（例：同僚への態度にやや問題があったのを自覚できるようになった）</a:t>
            </a:r>
            <a:endParaRPr kumimoji="1" lang="ja-JP" altLang="en-US" sz="1000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8043175" y="4944616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（例：忙し</a:t>
            </a:r>
            <a:r>
              <a:rPr lang="ja-JP" altLang="en-US" sz="1000" dirty="0" smtClean="0"/>
              <a:t>くてストレスを感じているときには深呼吸</a:t>
            </a:r>
            <a:r>
              <a:rPr kumimoji="1" lang="ja-JP" altLang="en-US" sz="1000" dirty="0" smtClean="0"/>
              <a:t>）</a:t>
            </a:r>
            <a:endParaRPr kumimoji="1" lang="ja-JP" altLang="en-US" sz="100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9507034" y="4970017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（例：一呼吸おいて対応することで、落ち着いて対処できるようになった）</a:t>
            </a:r>
            <a:endParaRPr kumimoji="1" lang="ja-JP" altLang="en-US" sz="1000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1006491" y="4970017"/>
            <a:ext cx="1449661" cy="25732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000" dirty="0" smtClean="0"/>
              <a:t>（例：職場での態度に余裕がみられるようになった）</a:t>
            </a:r>
            <a:endParaRPr kumimoji="1" lang="ja-JP" altLang="en-US" sz="10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336935" y="3171706"/>
            <a:ext cx="56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1207" y="3865100"/>
            <a:ext cx="1487487" cy="4314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800" dirty="0" smtClean="0"/>
              <a:t>（例：仕事のミスをなくす）</a:t>
            </a:r>
            <a:endParaRPr kumimoji="1" lang="ja-JP" altLang="en-US" sz="800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513734" y="4478655"/>
            <a:ext cx="1494961" cy="4314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800" dirty="0" smtClean="0"/>
              <a:t>（例：仕事の完成度を上げる）</a:t>
            </a:r>
            <a:endParaRPr kumimoji="1" lang="ja-JP" altLang="en-US" sz="800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607895" y="5744652"/>
            <a:ext cx="56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800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345401" y="5787004"/>
            <a:ext cx="569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800" dirty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482677" y="6407596"/>
            <a:ext cx="1487487" cy="4314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800" dirty="0" smtClean="0"/>
              <a:t>（例：仕事のミスをなくす）</a:t>
            </a:r>
            <a:endParaRPr kumimoji="1" lang="ja-JP" altLang="en-US" sz="800" dirty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484696" y="7086471"/>
            <a:ext cx="1494961" cy="4314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800" dirty="0" smtClean="0"/>
              <a:t>（例：仕事の完成度を上げる）</a:t>
            </a:r>
            <a:endParaRPr kumimoji="1" lang="ja-JP" altLang="en-US" sz="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1651" y="8382000"/>
            <a:ext cx="3778413" cy="5715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kumimoji="1" lang="ja-JP" altLang="en-US" sz="90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4650649" y="8387142"/>
            <a:ext cx="3778413" cy="5715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kumimoji="1" lang="ja-JP" altLang="en-US" sz="900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8581462" y="8392284"/>
            <a:ext cx="3778413" cy="5715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48256914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416</Words>
  <Application>Microsoft Office PowerPoint</Application>
  <PresentationFormat>A3 297x420 mm</PresentationFormat>
  <Paragraphs>60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石塚 絢子</dc:creator>
  <cp:lastModifiedBy>川渕 香代子</cp:lastModifiedBy>
  <cp:revision>12</cp:revision>
  <dcterms:created xsi:type="dcterms:W3CDTF">2015-12-04T02:52:31Z</dcterms:created>
  <dcterms:modified xsi:type="dcterms:W3CDTF">2016-01-04T10:49:00Z</dcterms:modified>
</cp:coreProperties>
</file>